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50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04C5-212F-D51E-78D5-3FA8D68C6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FCC08-E810-3CDA-4495-0E57768F30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0288FD-3AE1-B12F-0E2E-15CAC8470F12}"/>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8C7B9405-CB72-8A5A-0C3D-CF4880FC5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395A4-4336-9F2C-12A0-19938130CF2E}"/>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67960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55A2-3DED-7D38-F56E-7CB3F1CAA5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DD855D-E9B8-2B04-22BA-3EF39A9B2F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4DDE0-F087-4314-BFBF-799175062ABA}"/>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505560BB-DD08-BD92-1EB4-A7DBE248A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5A4C0C-31B0-BD91-03C5-0A5CF13C4A82}"/>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369604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2125D-1AFB-C679-3630-E8026B012C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F7F721-7AFD-B0D9-78E5-46AA39DF08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EC478-D4FF-AEB7-FB53-8ABB046842FA}"/>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562942E4-5E54-DFB4-F00B-405FBC206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C4F89-9BAE-E6B8-1898-C4DBB98345B4}"/>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110131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057C-D4D4-05AF-505C-7768A80422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E603B-C9D6-E18B-27F5-40F37EFB67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D183C-8840-3451-86CA-1F818D39F332}"/>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99AB9EDB-C2D7-4640-5D07-3247A6CD2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22978-6468-FC25-80BA-36AFED507FA2}"/>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288105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A59F-6950-29D6-3B5A-080AA20331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E75D-6160-65BA-4BAC-09E83B76B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6A6437-77EF-5367-68E4-2170BED1BBCE}"/>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43C1EFF3-FDCC-60AF-03DC-AB6A999D6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F09AF-3857-264F-050E-8E901F371514}"/>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33213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6DA6-AB7C-F891-CDF5-5A09FC7FA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4315F-5C57-51BB-A647-03F02F303B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088F5F-111D-2EFB-BCBB-D92127250C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325034-61CE-1C23-1313-386E24F97929}"/>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6" name="Footer Placeholder 5">
            <a:extLst>
              <a:ext uri="{FF2B5EF4-FFF2-40B4-BE49-F238E27FC236}">
                <a16:creationId xmlns:a16="http://schemas.microsoft.com/office/drawing/2014/main" id="{7BFE18A9-B6CD-0C0D-7182-8C2DE9EF5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73452-AF67-3DB9-061D-6185D3F91403}"/>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234257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6E2E-5A38-FA6B-2C2A-373EE19444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66A7D3-CB09-08E1-9C39-4C51842DA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12670-C841-BE0C-2E41-B7F4DA2AB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FB615E-8066-EFBC-CD62-BE098C54CE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65110C-5556-48B0-42FD-FD00AAF15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6CE6E6-EC80-9FAA-98FA-2E711432AC22}"/>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8" name="Footer Placeholder 7">
            <a:extLst>
              <a:ext uri="{FF2B5EF4-FFF2-40B4-BE49-F238E27FC236}">
                <a16:creationId xmlns:a16="http://schemas.microsoft.com/office/drawing/2014/main" id="{DA70AFA5-4198-A618-86F4-8C1949EF29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7E3285-77D4-6079-2A22-762C6EE34630}"/>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2961168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7AF7A-B409-D2BC-6D09-4756366B9A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C4D98E-EECD-1271-98B2-7201BB18D203}"/>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4" name="Footer Placeholder 3">
            <a:extLst>
              <a:ext uri="{FF2B5EF4-FFF2-40B4-BE49-F238E27FC236}">
                <a16:creationId xmlns:a16="http://schemas.microsoft.com/office/drawing/2014/main" id="{587256EA-0BE8-DF44-1C03-BA326586DF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045E6E-60DC-88DE-FD9B-36BD12035A06}"/>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36997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49D02-FB8C-390F-6D1A-1111A228DE13}"/>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3" name="Footer Placeholder 2">
            <a:extLst>
              <a:ext uri="{FF2B5EF4-FFF2-40B4-BE49-F238E27FC236}">
                <a16:creationId xmlns:a16="http://schemas.microsoft.com/office/drawing/2014/main" id="{56B4A8A4-494A-F70D-550E-77F88DE6D5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F2B8EA-5D5F-442B-5C7F-7EB8537A55CE}"/>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197460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4297-E355-63F9-B9C4-54CFC5355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50E430-2698-1D77-53F7-9B5B52723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EC55D6-41DF-CAAD-49B2-FC575403A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F988B-5A07-0E01-C086-229249A7E816}"/>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6" name="Footer Placeholder 5">
            <a:extLst>
              <a:ext uri="{FF2B5EF4-FFF2-40B4-BE49-F238E27FC236}">
                <a16:creationId xmlns:a16="http://schemas.microsoft.com/office/drawing/2014/main" id="{D55505D0-73FC-BE5E-365D-1B938523A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EA3E0-11AD-B6C6-749D-E287F34F9328}"/>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106393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D876-8D08-F856-2CE9-75F88930D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DB15C-F8D6-6AB8-A81D-52086AA00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9DC483-0530-81FF-12F7-1500AC9D5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C93D91-D7F5-9C44-26C6-092E517EF1E7}"/>
              </a:ext>
            </a:extLst>
          </p:cNvPr>
          <p:cNvSpPr>
            <a:spLocks noGrp="1"/>
          </p:cNvSpPr>
          <p:nvPr>
            <p:ph type="dt" sz="half" idx="10"/>
          </p:nvPr>
        </p:nvSpPr>
        <p:spPr/>
        <p:txBody>
          <a:bodyPr/>
          <a:lstStyle/>
          <a:p>
            <a:fld id="{936E1D59-82EC-4684-9950-529833969E8B}" type="datetimeFigureOut">
              <a:rPr lang="en-US" smtClean="0"/>
              <a:t>9/10/2024</a:t>
            </a:fld>
            <a:endParaRPr lang="en-US"/>
          </a:p>
        </p:txBody>
      </p:sp>
      <p:sp>
        <p:nvSpPr>
          <p:cNvPr id="6" name="Footer Placeholder 5">
            <a:extLst>
              <a:ext uri="{FF2B5EF4-FFF2-40B4-BE49-F238E27FC236}">
                <a16:creationId xmlns:a16="http://schemas.microsoft.com/office/drawing/2014/main" id="{311BA7A9-D693-B192-1ED6-0A021AD17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EE03E-A763-0DF7-1802-EE021B4D02DE}"/>
              </a:ext>
            </a:extLst>
          </p:cNvPr>
          <p:cNvSpPr>
            <a:spLocks noGrp="1"/>
          </p:cNvSpPr>
          <p:nvPr>
            <p:ph type="sldNum" sz="quarter" idx="12"/>
          </p:nvPr>
        </p:nvSpPr>
        <p:spPr/>
        <p:txBody>
          <a:bodyPr/>
          <a:lstStyle/>
          <a:p>
            <a:fld id="{5D6F0CF3-9A92-4499-A5BF-A394A34BB57C}" type="slidenum">
              <a:rPr lang="en-US" smtClean="0"/>
              <a:t>‹#›</a:t>
            </a:fld>
            <a:endParaRPr lang="en-US"/>
          </a:p>
        </p:txBody>
      </p:sp>
    </p:spTree>
    <p:extLst>
      <p:ext uri="{BB962C8B-B14F-4D97-AF65-F5344CB8AC3E}">
        <p14:creationId xmlns:p14="http://schemas.microsoft.com/office/powerpoint/2010/main" val="1551879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B1D87-D9D3-B131-A5AC-6354B5C20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005800-6EED-CDBA-29D0-16BFC48BDB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B2BCC-D2E7-9F1E-E61A-8A5E5D193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E1D59-82EC-4684-9950-529833969E8B}" type="datetimeFigureOut">
              <a:rPr lang="en-US" smtClean="0"/>
              <a:t>9/10/2024</a:t>
            </a:fld>
            <a:endParaRPr lang="en-US"/>
          </a:p>
        </p:txBody>
      </p:sp>
      <p:sp>
        <p:nvSpPr>
          <p:cNvPr id="5" name="Footer Placeholder 4">
            <a:extLst>
              <a:ext uri="{FF2B5EF4-FFF2-40B4-BE49-F238E27FC236}">
                <a16:creationId xmlns:a16="http://schemas.microsoft.com/office/drawing/2014/main" id="{7818A995-2DF2-3E23-0009-922FDEA849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E18C11-853A-165A-0BF4-09233923C2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6F0CF3-9A92-4499-A5BF-A394A34BB57C}" type="slidenum">
              <a:rPr lang="en-US" smtClean="0"/>
              <a:t>‹#›</a:t>
            </a:fld>
            <a:endParaRPr lang="en-US"/>
          </a:p>
        </p:txBody>
      </p:sp>
    </p:spTree>
    <p:extLst>
      <p:ext uri="{BB962C8B-B14F-4D97-AF65-F5344CB8AC3E}">
        <p14:creationId xmlns:p14="http://schemas.microsoft.com/office/powerpoint/2010/main" val="1437543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7" name="Picture 6" descr="A pizza on a red background">
            <a:extLst>
              <a:ext uri="{FF2B5EF4-FFF2-40B4-BE49-F238E27FC236}">
                <a16:creationId xmlns:a16="http://schemas.microsoft.com/office/drawing/2014/main" id="{97898DC3-C403-34E8-AAAA-8F57D170F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93"/>
            <a:ext cx="12192000" cy="6857999"/>
          </a:xfrm>
          <a:prstGeom prst="rect">
            <a:avLst/>
          </a:prstGeom>
        </p:spPr>
      </p:pic>
      <p:sp>
        <p:nvSpPr>
          <p:cNvPr id="3" name="TextBox 2">
            <a:extLst>
              <a:ext uri="{FF2B5EF4-FFF2-40B4-BE49-F238E27FC236}">
                <a16:creationId xmlns:a16="http://schemas.microsoft.com/office/drawing/2014/main" id="{286CD06A-93C4-D736-8247-5AFCFAAEB057}"/>
              </a:ext>
            </a:extLst>
          </p:cNvPr>
          <p:cNvSpPr txBox="1"/>
          <p:nvPr/>
        </p:nvSpPr>
        <p:spPr>
          <a:xfrm>
            <a:off x="-175098" y="0"/>
            <a:ext cx="11991975" cy="646331"/>
          </a:xfrm>
          <a:prstGeom prst="rect">
            <a:avLst/>
          </a:prstGeom>
          <a:noFill/>
        </p:spPr>
        <p:txBody>
          <a:bodyPr wrap="square">
            <a:spAutoFit/>
          </a:bodyPr>
          <a:lstStyle/>
          <a:p>
            <a:pPr algn="ctr"/>
            <a:r>
              <a:rPr lang="en-US" sz="3600" dirty="0">
                <a:solidFill>
                  <a:schemeClr val="accent2">
                    <a:lumMod val="60000"/>
                    <a:lumOff val="40000"/>
                  </a:schemeClr>
                </a:solidFill>
                <a:latin typeface="Arial Black" panose="020B0A04020102020204" pitchFamily="34" charset="0"/>
              </a:rPr>
              <a:t>Comprehensive Analysis of Pizza Sales </a:t>
            </a:r>
            <a:r>
              <a:rPr lang="en-US" sz="3600" dirty="0">
                <a:latin typeface="Arial Black" panose="020B0A04020102020204" pitchFamily="34" charset="0"/>
              </a:rPr>
              <a:t>🍕</a:t>
            </a:r>
          </a:p>
        </p:txBody>
      </p:sp>
      <p:sp>
        <p:nvSpPr>
          <p:cNvPr id="10" name="Arrow: Right 9">
            <a:extLst>
              <a:ext uri="{FF2B5EF4-FFF2-40B4-BE49-F238E27FC236}">
                <a16:creationId xmlns:a16="http://schemas.microsoft.com/office/drawing/2014/main" id="{055B4BDB-6160-4EBD-8161-88DA04D866B6}"/>
              </a:ext>
            </a:extLst>
          </p:cNvPr>
          <p:cNvSpPr/>
          <p:nvPr/>
        </p:nvSpPr>
        <p:spPr>
          <a:xfrm>
            <a:off x="10363200" y="4789706"/>
            <a:ext cx="962026" cy="734794"/>
          </a:xfrm>
          <a:prstGeom prst="rightArrow">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3085054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descr="A pizza with tomatoes and greens on a wooden board&#10;&#10;Description automatically generated">
            <a:extLst>
              <a:ext uri="{FF2B5EF4-FFF2-40B4-BE49-F238E27FC236}">
                <a16:creationId xmlns:a16="http://schemas.microsoft.com/office/drawing/2014/main" id="{6EBFF736-947D-E720-A4E3-9B47BC416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329"/>
            <a:ext cx="12192000" cy="5657671"/>
          </a:xfrm>
          <a:prstGeom prst="rect">
            <a:avLst/>
          </a:prstGeom>
        </p:spPr>
      </p:pic>
      <p:pic>
        <p:nvPicPr>
          <p:cNvPr id="11" name="Picture 10" descr="A white sheet with black text and numbers&#10;&#10;Description automatically generated">
            <a:extLst>
              <a:ext uri="{FF2B5EF4-FFF2-40B4-BE49-F238E27FC236}">
                <a16:creationId xmlns:a16="http://schemas.microsoft.com/office/drawing/2014/main" id="{3E0AB6C8-D4F9-6E48-4CB3-6C325352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75" y="4811688"/>
            <a:ext cx="5879832" cy="1691966"/>
          </a:xfrm>
          <a:prstGeom prst="rect">
            <a:avLst/>
          </a:prstGeom>
        </p:spPr>
      </p:pic>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Find the category-wise distribution of 🍕pizzas:</a:t>
            </a:r>
            <a:br>
              <a:rPr lang="en-US" sz="2400" dirty="0"/>
            </a:br>
            <a:r>
              <a:rPr lang="en-US" sz="2400" dirty="0">
                <a:latin typeface="Sitka Display Semibold" pitchFamily="2" charset="0"/>
              </a:rPr>
              <a:t>This step will further analyze the sales performance by category, offering insights into which categories are more popular.</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0" y="0"/>
            <a:ext cx="377875" cy="377875"/>
          </a:xfrm>
          <a:prstGeom prst="rect">
            <a:avLst/>
          </a:prstGeom>
        </p:spPr>
      </p:pic>
      <p:pic>
        <p:nvPicPr>
          <p:cNvPr id="16" name="Picture 15" descr="A close-up of a sign&#10;&#10;Description automatically generated">
            <a:extLst>
              <a:ext uri="{FF2B5EF4-FFF2-40B4-BE49-F238E27FC236}">
                <a16:creationId xmlns:a16="http://schemas.microsoft.com/office/drawing/2014/main" id="{D734DDCF-D965-045F-3297-D7234CCA5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75" y="2111351"/>
            <a:ext cx="6014720" cy="1944444"/>
          </a:xfrm>
          <a:prstGeom prst="rect">
            <a:avLst/>
          </a:prstGeom>
        </p:spPr>
      </p:pic>
      <p:pic>
        <p:nvPicPr>
          <p:cNvPr id="14" name="Graphic 13" descr="Arrow: Straight with solid fill">
            <a:extLst>
              <a:ext uri="{FF2B5EF4-FFF2-40B4-BE49-F238E27FC236}">
                <a16:creationId xmlns:a16="http://schemas.microsoft.com/office/drawing/2014/main" id="{79D7F9A2-0863-ED77-9574-DA552C997D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a:off x="1117598" y="2101310"/>
            <a:ext cx="243840" cy="377875"/>
          </a:xfrm>
          <a:prstGeom prst="rect">
            <a:avLst/>
          </a:prstGeom>
        </p:spPr>
      </p:pic>
    </p:spTree>
    <p:extLst>
      <p:ext uri="{BB962C8B-B14F-4D97-AF65-F5344CB8AC3E}">
        <p14:creationId xmlns:p14="http://schemas.microsoft.com/office/powerpoint/2010/main" val="100397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Find the orders by date and calculate average number of Pizzas ordered per  day:</a:t>
            </a:r>
            <a:br>
              <a:rPr lang="en-US" sz="2400" dirty="0"/>
            </a:br>
            <a:r>
              <a:rPr lang="en-US" sz="2400" dirty="0">
                <a:latin typeface="Sitka Display Semibold" pitchFamily="2" charset="0"/>
              </a:rPr>
              <a:t>Grouping orders by date and calculating averages allows for trend analysis and can help predict future demand.</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4" name="Picture 3" descr="A pizza with tomatoes and basil on a black surface">
            <a:extLst>
              <a:ext uri="{FF2B5EF4-FFF2-40B4-BE49-F238E27FC236}">
                <a16:creationId xmlns:a16="http://schemas.microsoft.com/office/drawing/2014/main" id="{A417D9F2-5731-CABD-9E09-D4BC05B6A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57671"/>
          </a:xfrm>
          <a:prstGeom prst="rect">
            <a:avLst/>
          </a:prstGeom>
        </p:spPr>
      </p:pic>
      <p:pic>
        <p:nvPicPr>
          <p:cNvPr id="8" name="Picture 7" descr="A computer code with black and pink text&#10;&#10;Description automatically generated with medium confidence">
            <a:extLst>
              <a:ext uri="{FF2B5EF4-FFF2-40B4-BE49-F238E27FC236}">
                <a16:creationId xmlns:a16="http://schemas.microsoft.com/office/drawing/2014/main" id="{205DC9D8-983F-5635-2004-081B8CE02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9760" y="1745387"/>
            <a:ext cx="7518400" cy="2372135"/>
          </a:xfrm>
          <a:prstGeom prst="rect">
            <a:avLst/>
          </a:prstGeom>
        </p:spPr>
      </p:pic>
      <p:pic>
        <p:nvPicPr>
          <p:cNvPr id="10" name="Picture 9">
            <a:extLst>
              <a:ext uri="{FF2B5EF4-FFF2-40B4-BE49-F238E27FC236}">
                <a16:creationId xmlns:a16="http://schemas.microsoft.com/office/drawing/2014/main" id="{D30BFB16-4D97-607B-DFFE-90A4BEC72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56" y="5026817"/>
            <a:ext cx="4671099" cy="1320730"/>
          </a:xfrm>
          <a:prstGeom prst="rect">
            <a:avLst/>
          </a:prstGeom>
        </p:spPr>
      </p:pic>
      <p:pic>
        <p:nvPicPr>
          <p:cNvPr id="12" name="Graphic 11" descr="Arrow: Straight with solid fill">
            <a:extLst>
              <a:ext uri="{FF2B5EF4-FFF2-40B4-BE49-F238E27FC236}">
                <a16:creationId xmlns:a16="http://schemas.microsoft.com/office/drawing/2014/main" id="{54F355C7-642D-5DE8-90A9-485F7FF42B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5171440" y="1701766"/>
            <a:ext cx="243840" cy="377875"/>
          </a:xfrm>
          <a:prstGeom prst="rect">
            <a:avLst/>
          </a:prstGeom>
        </p:spPr>
      </p:pic>
    </p:spTree>
    <p:extLst>
      <p:ext uri="{BB962C8B-B14F-4D97-AF65-F5344CB8AC3E}">
        <p14:creationId xmlns:p14="http://schemas.microsoft.com/office/powerpoint/2010/main" val="1777607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Determine the top 3 most ordered 🍕 Pizza types based on revenue:</a:t>
            </a:r>
            <a:br>
              <a:rPr lang="en-US" sz="2400" dirty="0"/>
            </a:br>
            <a:r>
              <a:rPr lang="en-US" sz="2400" dirty="0">
                <a:latin typeface="Sitka Display Semibold" pitchFamily="2" charset="0"/>
              </a:rPr>
              <a:t>Identifying the top revenue-generating pizzas helps the business focus on promoting its best-performing products.</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3" name="Picture 12">
            <a:extLst>
              <a:ext uri="{FF2B5EF4-FFF2-40B4-BE49-F238E27FC236}">
                <a16:creationId xmlns:a16="http://schemas.microsoft.com/office/drawing/2014/main" id="{050FD2A6-809D-C984-7B14-A9BFA1E0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57671"/>
          </a:xfrm>
          <a:prstGeom prst="rect">
            <a:avLst/>
          </a:prstGeom>
        </p:spPr>
      </p:pic>
      <p:pic>
        <p:nvPicPr>
          <p:cNvPr id="5" name="Picture 4">
            <a:extLst>
              <a:ext uri="{FF2B5EF4-FFF2-40B4-BE49-F238E27FC236}">
                <a16:creationId xmlns:a16="http://schemas.microsoft.com/office/drawing/2014/main" id="{4BBC8DE7-953F-6E90-A3AD-49467825F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2640" y="1498431"/>
            <a:ext cx="8849360" cy="3185224"/>
          </a:xfrm>
          <a:prstGeom prst="rect">
            <a:avLst/>
          </a:prstGeom>
        </p:spPr>
      </p:pic>
      <p:pic>
        <p:nvPicPr>
          <p:cNvPr id="9" name="Picture 8" descr="A screenshot of a menu&#10;&#10;Description automatically generated">
            <a:extLst>
              <a:ext uri="{FF2B5EF4-FFF2-40B4-BE49-F238E27FC236}">
                <a16:creationId xmlns:a16="http://schemas.microsoft.com/office/drawing/2014/main" id="{E86FC310-374F-6A30-2F52-40387CFE2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6195" y="5232400"/>
            <a:ext cx="4668858" cy="1457819"/>
          </a:xfrm>
          <a:prstGeom prst="rect">
            <a:avLst/>
          </a:prstGeom>
        </p:spPr>
      </p:pic>
      <p:pic>
        <p:nvPicPr>
          <p:cNvPr id="14" name="Graphic 13" descr="Arrow: Straight with solid fill">
            <a:extLst>
              <a:ext uri="{FF2B5EF4-FFF2-40B4-BE49-F238E27FC236}">
                <a16:creationId xmlns:a16="http://schemas.microsoft.com/office/drawing/2014/main" id="{C8FA2328-F4EC-5287-2DD6-6131DF8F16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4257040" y="1488406"/>
            <a:ext cx="243840" cy="377875"/>
          </a:xfrm>
          <a:prstGeom prst="rect">
            <a:avLst/>
          </a:prstGeom>
        </p:spPr>
      </p:pic>
    </p:spTree>
    <p:extLst>
      <p:ext uri="{BB962C8B-B14F-4D97-AF65-F5344CB8AC3E}">
        <p14:creationId xmlns:p14="http://schemas.microsoft.com/office/powerpoint/2010/main" val="345653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11" name="Picture 10" descr="A pizza with tomatoes and peppers&#10;&#10;Description automatically generated">
            <a:extLst>
              <a:ext uri="{FF2B5EF4-FFF2-40B4-BE49-F238E27FC236}">
                <a16:creationId xmlns:a16="http://schemas.microsoft.com/office/drawing/2014/main" id="{BC517D9F-B70E-14DD-C282-2C872A83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328"/>
            <a:ext cx="12192000" cy="565767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1C6519D-B549-D3D3-6C05-5A61DB433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909" y="4726158"/>
            <a:ext cx="4902758" cy="2063592"/>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01B6399A-28D1-E11C-D315-AF0B823E2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6"/>
            <a:ext cx="12192000" cy="3198953"/>
          </a:xfrm>
          <a:prstGeom prst="rect">
            <a:avLst/>
          </a:prstGeom>
        </p:spPr>
      </p:pic>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Evaluate the % contribution of each pizza type to total revenue:</a:t>
            </a:r>
            <a:br>
              <a:rPr lang="en-US" sz="2400" dirty="0"/>
            </a:br>
            <a:r>
              <a:rPr lang="en-US" sz="2400" dirty="0">
                <a:latin typeface="Sitka Display Semibold" pitchFamily="2" charset="0"/>
              </a:rPr>
              <a:t>This analysis will show the significance of each pizza type in the overall revenue and help make decisions on promotions or menu changes.</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0"/>
            <a:ext cx="377875" cy="377875"/>
          </a:xfrm>
          <a:prstGeom prst="rect">
            <a:avLst/>
          </a:prstGeom>
        </p:spPr>
      </p:pic>
      <p:pic>
        <p:nvPicPr>
          <p:cNvPr id="12" name="Graphic 11" descr="Arrow: Straight with solid fill">
            <a:extLst>
              <a:ext uri="{FF2B5EF4-FFF2-40B4-BE49-F238E27FC236}">
                <a16:creationId xmlns:a16="http://schemas.microsoft.com/office/drawing/2014/main" id="{1183952D-790C-6F1B-9D8C-16C1C8055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H="1">
            <a:off x="599440" y="1133307"/>
            <a:ext cx="243840" cy="377875"/>
          </a:xfrm>
          <a:prstGeom prst="rect">
            <a:avLst/>
          </a:prstGeom>
        </p:spPr>
      </p:pic>
    </p:spTree>
    <p:extLst>
      <p:ext uri="{BB962C8B-B14F-4D97-AF65-F5344CB8AC3E}">
        <p14:creationId xmlns:p14="http://schemas.microsoft.com/office/powerpoint/2010/main" val="1128813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descr="A black background with pizza and white doodles&#10;&#10;Description automatically generated with medium confidence">
            <a:extLst>
              <a:ext uri="{FF2B5EF4-FFF2-40B4-BE49-F238E27FC236}">
                <a16:creationId xmlns:a16="http://schemas.microsoft.com/office/drawing/2014/main" id="{017BACEA-128E-1153-AB80-300EA6D18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328"/>
            <a:ext cx="12192000" cy="5657671"/>
          </a:xfrm>
          <a:prstGeom prst="rect">
            <a:avLst/>
          </a:prstGeom>
        </p:spPr>
      </p:pic>
      <p:pic>
        <p:nvPicPr>
          <p:cNvPr id="13" name="Picture 12" descr="A computer code with text&#10;&#10;Description automatically generated">
            <a:extLst>
              <a:ext uri="{FF2B5EF4-FFF2-40B4-BE49-F238E27FC236}">
                <a16:creationId xmlns:a16="http://schemas.microsoft.com/office/drawing/2014/main" id="{7A254E64-12BC-23D2-F798-CCD66561B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327"/>
            <a:ext cx="7983064" cy="314667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B5D3D23-86F3-7061-42D8-7948089D0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5280" y="0"/>
            <a:ext cx="2962226" cy="6858000"/>
          </a:xfrm>
          <a:prstGeom prst="rect">
            <a:avLst/>
          </a:prstGeom>
        </p:spPr>
      </p:pic>
      <p:sp>
        <p:nvSpPr>
          <p:cNvPr id="3" name="TextBox 2">
            <a:extLst>
              <a:ext uri="{FF2B5EF4-FFF2-40B4-BE49-F238E27FC236}">
                <a16:creationId xmlns:a16="http://schemas.microsoft.com/office/drawing/2014/main" id="{3116601C-3E4F-F7A6-3D34-12EEB8A83F43}"/>
              </a:ext>
            </a:extLst>
          </p:cNvPr>
          <p:cNvSpPr txBox="1"/>
          <p:nvPr/>
        </p:nvSpPr>
        <p:spPr>
          <a:xfrm>
            <a:off x="0" y="0"/>
            <a:ext cx="9220786" cy="1200329"/>
          </a:xfrm>
          <a:prstGeom prst="rect">
            <a:avLst/>
          </a:prstGeom>
          <a:noFill/>
        </p:spPr>
        <p:txBody>
          <a:bodyPr wrap="square">
            <a:spAutoFit/>
          </a:bodyPr>
          <a:lstStyle/>
          <a:p>
            <a:r>
              <a:rPr lang="en-US" sz="2400" b="1" dirty="0"/>
              <a:t>      Analyze the cumulative  Revenue generated over time:</a:t>
            </a:r>
            <a:br>
              <a:rPr lang="en-US" sz="2400" dirty="0"/>
            </a:br>
            <a:r>
              <a:rPr lang="en-US" sz="2400" dirty="0">
                <a:latin typeface="Sitka Display Semibold" pitchFamily="2" charset="0"/>
              </a:rPr>
              <a:t>Cumulative revenue analysis provides a timeline view of financial performance, identifying trends or periods of growth and decline.</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0"/>
            <a:ext cx="377875" cy="377875"/>
          </a:xfrm>
          <a:prstGeom prst="rect">
            <a:avLst/>
          </a:prstGeom>
        </p:spPr>
      </p:pic>
      <p:pic>
        <p:nvPicPr>
          <p:cNvPr id="14" name="Graphic 13" descr="Arrow: Straight with solid fill">
            <a:extLst>
              <a:ext uri="{FF2B5EF4-FFF2-40B4-BE49-F238E27FC236}">
                <a16:creationId xmlns:a16="http://schemas.microsoft.com/office/drawing/2014/main" id="{82A395F0-A906-68B2-5718-4F020B4A07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H="1">
            <a:off x="619760" y="1133307"/>
            <a:ext cx="243840" cy="377875"/>
          </a:xfrm>
          <a:prstGeom prst="rect">
            <a:avLst/>
          </a:prstGeom>
        </p:spPr>
      </p:pic>
    </p:spTree>
    <p:extLst>
      <p:ext uri="{BB962C8B-B14F-4D97-AF65-F5344CB8AC3E}">
        <p14:creationId xmlns:p14="http://schemas.microsoft.com/office/powerpoint/2010/main" val="186556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569660"/>
          </a:xfrm>
          <a:prstGeom prst="rect">
            <a:avLst/>
          </a:prstGeom>
          <a:noFill/>
        </p:spPr>
        <p:txBody>
          <a:bodyPr wrap="square">
            <a:spAutoFit/>
          </a:bodyPr>
          <a:lstStyle/>
          <a:p>
            <a:r>
              <a:rPr lang="en-US" sz="2400" b="1" dirty="0"/>
              <a:t>      Determine the top 3 most ordered 🍕Pizza types based on revenue for each pizza category:</a:t>
            </a:r>
            <a:br>
              <a:rPr lang="en-US" sz="2400" dirty="0"/>
            </a:br>
            <a:r>
              <a:rPr lang="en-US" sz="2400" dirty="0"/>
              <a:t>Breaking down the most profitable pizzas by category gives a detailed view of which pizzas are driving success in each segment.</a:t>
            </a:r>
            <a:endParaRPr lang="en-US" sz="2400" dirty="0">
              <a:latin typeface="Sitka Display Semibold" pitchFamily="2" charset="0"/>
            </a:endParaRP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5" name="Picture 14" descr="A group of slices of pizza&#10;&#10;Description automatically generated">
            <a:extLst>
              <a:ext uri="{FF2B5EF4-FFF2-40B4-BE49-F238E27FC236}">
                <a16:creationId xmlns:a16="http://schemas.microsoft.com/office/drawing/2014/main" id="{DDEA4BA8-6560-DBB0-8EA4-223D3D3FB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69660"/>
            <a:ext cx="12192000" cy="5288340"/>
          </a:xfrm>
          <a:prstGeom prst="rect">
            <a:avLst/>
          </a:prstGeom>
        </p:spPr>
      </p:pic>
      <p:pic>
        <p:nvPicPr>
          <p:cNvPr id="8" name="Picture 7" descr="A computer code with text&#10;&#10;Description automatically generated with medium confidence">
            <a:extLst>
              <a:ext uri="{FF2B5EF4-FFF2-40B4-BE49-F238E27FC236}">
                <a16:creationId xmlns:a16="http://schemas.microsoft.com/office/drawing/2014/main" id="{07729B50-BFB7-8E05-1F50-82D8EDBA8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69660"/>
            <a:ext cx="8507012" cy="3277057"/>
          </a:xfrm>
          <a:prstGeom prst="rect">
            <a:avLst/>
          </a:prstGeom>
        </p:spPr>
      </p:pic>
      <p:pic>
        <p:nvPicPr>
          <p:cNvPr id="11" name="Picture 10" descr="A screenshot of a menu&#10;&#10;Description automatically generated">
            <a:extLst>
              <a:ext uri="{FF2B5EF4-FFF2-40B4-BE49-F238E27FC236}">
                <a16:creationId xmlns:a16="http://schemas.microsoft.com/office/drawing/2014/main" id="{4A6B29D6-13A4-40BC-3736-4FB4E0924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7943" y="5480983"/>
            <a:ext cx="4794057" cy="1377017"/>
          </a:xfrm>
          <a:prstGeom prst="rect">
            <a:avLst/>
          </a:prstGeom>
        </p:spPr>
      </p:pic>
      <p:pic>
        <p:nvPicPr>
          <p:cNvPr id="16" name="Graphic 15" descr="Arrow: Straight with solid fill">
            <a:extLst>
              <a:ext uri="{FF2B5EF4-FFF2-40B4-BE49-F238E27FC236}">
                <a16:creationId xmlns:a16="http://schemas.microsoft.com/office/drawing/2014/main" id="{3BD98920-A697-EECB-60BA-09D8999F39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721360" y="1502642"/>
            <a:ext cx="243840" cy="377875"/>
          </a:xfrm>
          <a:prstGeom prst="rect">
            <a:avLst/>
          </a:prstGeom>
        </p:spPr>
      </p:pic>
    </p:spTree>
    <p:extLst>
      <p:ext uri="{BB962C8B-B14F-4D97-AF65-F5344CB8AC3E}">
        <p14:creationId xmlns:p14="http://schemas.microsoft.com/office/powerpoint/2010/main" val="26697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zza with many slices cut in half">
            <a:extLst>
              <a:ext uri="{FF2B5EF4-FFF2-40B4-BE49-F238E27FC236}">
                <a16:creationId xmlns:a16="http://schemas.microsoft.com/office/drawing/2014/main" id="{2C311C72-7146-0E47-41E7-16801BAC0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75944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501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D0A3C7-988C-D710-829F-5E7A5AE583B7}"/>
              </a:ext>
            </a:extLst>
          </p:cNvPr>
          <p:cNvSpPr txBox="1"/>
          <p:nvPr/>
        </p:nvSpPr>
        <p:spPr>
          <a:xfrm>
            <a:off x="0" y="0"/>
            <a:ext cx="12058650" cy="2985433"/>
          </a:xfrm>
          <a:prstGeom prst="rect">
            <a:avLst/>
          </a:prstGeom>
          <a:noFill/>
        </p:spPr>
        <p:txBody>
          <a:bodyPr wrap="square">
            <a:spAutoFit/>
          </a:bodyPr>
          <a:lstStyle/>
          <a:p>
            <a:r>
              <a:rPr lang="en-US" sz="2000" b="1" dirty="0"/>
              <a:t>Introduction:</a:t>
            </a:r>
          </a:p>
          <a:p>
            <a:r>
              <a:rPr lang="en-US" sz="2400" dirty="0">
                <a:latin typeface="Sitka Display Semibold" pitchFamily="2" charset="0"/>
              </a:rPr>
              <a:t>In the highly competitive food industry, understanding sales patterns and customer preferences is essential for optimizing business strategies</a:t>
            </a:r>
            <a:r>
              <a:rPr lang="en-US" sz="2400" dirty="0"/>
              <a:t>. </a:t>
            </a:r>
          </a:p>
          <a:p>
            <a:r>
              <a:rPr lang="en-US" sz="2400" dirty="0">
                <a:latin typeface="Sitka Display Semibold" pitchFamily="2" charset="0"/>
              </a:rPr>
              <a:t>This</a:t>
            </a:r>
            <a:r>
              <a:rPr lang="en-US" dirty="0"/>
              <a:t> </a:t>
            </a:r>
            <a:r>
              <a:rPr lang="en-US" b="1" dirty="0">
                <a:latin typeface="Arial Black" panose="020B0A04020102020204" pitchFamily="34" charset="0"/>
              </a:rPr>
              <a:t>Pizza Sales Performance Analysis </a:t>
            </a:r>
            <a:r>
              <a:rPr lang="en-US" sz="2400" dirty="0">
                <a:latin typeface="Sitka Display Semibold" pitchFamily="2" charset="0"/>
              </a:rPr>
              <a:t>aims to provide valuable insights into the sales performance of different</a:t>
            </a:r>
            <a:r>
              <a:rPr lang="en-US" sz="2000" dirty="0">
                <a:latin typeface="Sitka Display Semibold" pitchFamily="2" charset="0"/>
              </a:rPr>
              <a:t> </a:t>
            </a:r>
            <a:r>
              <a:rPr lang="en-US" sz="2400" dirty="0">
                <a:latin typeface="Sitka Display Semibold" pitchFamily="2" charset="0"/>
              </a:rPr>
              <a:t>pizza types, sizes, and categories. This project focuses on analyzing key metrics such as total orders, revenue generation, and the most popular pizza types. By leveraging data analytics, the goal is to help pizza businesses make informed decisions, improve customer satisfaction, and increase profitability.</a:t>
            </a:r>
          </a:p>
        </p:txBody>
      </p:sp>
      <p:sp>
        <p:nvSpPr>
          <p:cNvPr id="7" name="TextBox 6">
            <a:extLst>
              <a:ext uri="{FF2B5EF4-FFF2-40B4-BE49-F238E27FC236}">
                <a16:creationId xmlns:a16="http://schemas.microsoft.com/office/drawing/2014/main" id="{57B58A0D-65F3-E5E7-46FC-E3CFA3F47FFF}"/>
              </a:ext>
            </a:extLst>
          </p:cNvPr>
          <p:cNvSpPr txBox="1"/>
          <p:nvPr/>
        </p:nvSpPr>
        <p:spPr>
          <a:xfrm>
            <a:off x="0" y="2933849"/>
            <a:ext cx="12192000" cy="1877437"/>
          </a:xfrm>
          <a:prstGeom prst="rect">
            <a:avLst/>
          </a:prstGeom>
          <a:noFill/>
        </p:spPr>
        <p:txBody>
          <a:bodyPr wrap="square">
            <a:spAutoFit/>
          </a:bodyPr>
          <a:lstStyle/>
          <a:p>
            <a:r>
              <a:rPr lang="en-US" sz="2000" b="1" dirty="0"/>
              <a:t>Description:</a:t>
            </a:r>
            <a:endParaRPr lang="en-US" sz="2000" dirty="0"/>
          </a:p>
          <a:p>
            <a:r>
              <a:rPr lang="en-US" sz="2400" dirty="0">
                <a:latin typeface="Sitka Display Semibold" pitchFamily="2" charset="0"/>
              </a:rPr>
              <a:t>This analysis uses sales data from a pizza company to uncover trends and performance indicators. By addressing the following questions, this project will highlight the most relevant aspects of the pizza sales process and help the business enhance its offerings and operational efficiency:</a:t>
            </a:r>
          </a:p>
        </p:txBody>
      </p:sp>
      <p:pic>
        <p:nvPicPr>
          <p:cNvPr id="11" name="Picture 10" descr="A pizza with a slice missing&#10;&#10;Description automatically generated">
            <a:extLst>
              <a:ext uri="{FF2B5EF4-FFF2-40B4-BE49-F238E27FC236}">
                <a16:creationId xmlns:a16="http://schemas.microsoft.com/office/drawing/2014/main" id="{CDCBAE2B-1C33-76B7-3D7D-F0E058B56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11286"/>
            <a:ext cx="3064213" cy="2067448"/>
          </a:xfrm>
          <a:prstGeom prst="rect">
            <a:avLst/>
          </a:prstGeom>
        </p:spPr>
      </p:pic>
      <p:pic>
        <p:nvPicPr>
          <p:cNvPr id="13" name="Picture 12" descr="A blue and red sign with white text&#10;&#10;Description automatically generated">
            <a:extLst>
              <a:ext uri="{FF2B5EF4-FFF2-40B4-BE49-F238E27FC236}">
                <a16:creationId xmlns:a16="http://schemas.microsoft.com/office/drawing/2014/main" id="{BC8319B1-EB9F-6653-B1C0-E1DDAD357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213" y="4811286"/>
            <a:ext cx="9127787" cy="2067448"/>
          </a:xfrm>
          <a:prstGeom prst="rect">
            <a:avLst/>
          </a:prstGeom>
        </p:spPr>
      </p:pic>
    </p:spTree>
    <p:extLst>
      <p:ext uri="{BB962C8B-B14F-4D97-AF65-F5344CB8AC3E}">
        <p14:creationId xmlns:p14="http://schemas.microsoft.com/office/powerpoint/2010/main" val="116967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Find out the total number of Pizza 🍕 orders placed:</a:t>
            </a:r>
            <a:br>
              <a:rPr lang="en-US" sz="2400" dirty="0"/>
            </a:br>
            <a:r>
              <a:rPr lang="en-US" sz="2400" dirty="0">
                <a:latin typeface="Sitka Display Semibold" pitchFamily="2" charset="0"/>
              </a:rPr>
              <a:t>Understanding how many orders have been placed is fundamental in measuring business activity and growth</a:t>
            </a:r>
            <a:r>
              <a:rPr lang="en-US" sz="2400" dirty="0"/>
              <a:t>.</a:t>
            </a:r>
          </a:p>
        </p:txBody>
      </p:sp>
      <p:pic>
        <p:nvPicPr>
          <p:cNvPr id="5" name="Picture 4" descr="Pizza">
            <a:extLst>
              <a:ext uri="{FF2B5EF4-FFF2-40B4-BE49-F238E27FC236}">
                <a16:creationId xmlns:a16="http://schemas.microsoft.com/office/drawing/2014/main" id="{3F4F7531-D2FA-A1DD-4D83-D5CE542C9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8880"/>
            <a:ext cx="12192001" cy="5659120"/>
          </a:xfrm>
          <a:prstGeom prst="rect">
            <a:avLst/>
          </a:prstGeom>
        </p:spPr>
      </p:pic>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0"/>
            <a:ext cx="377875" cy="377875"/>
          </a:xfrm>
          <a:prstGeom prst="rect">
            <a:avLst/>
          </a:prstGeom>
        </p:spPr>
      </p:pic>
      <p:pic>
        <p:nvPicPr>
          <p:cNvPr id="11" name="Picture 10" descr="A close up of a text&#10;&#10;Description automatically generated">
            <a:extLst>
              <a:ext uri="{FF2B5EF4-FFF2-40B4-BE49-F238E27FC236}">
                <a16:creationId xmlns:a16="http://schemas.microsoft.com/office/drawing/2014/main" id="{501FD684-7910-83C7-F99E-83123DD8E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99209"/>
            <a:ext cx="6458851" cy="1171739"/>
          </a:xfrm>
          <a:prstGeom prst="rect">
            <a:avLst/>
          </a:prstGeom>
        </p:spPr>
      </p:pic>
      <p:pic>
        <p:nvPicPr>
          <p:cNvPr id="12" name="Graphic 11" descr="Arrow: Straight with solid fill">
            <a:extLst>
              <a:ext uri="{FF2B5EF4-FFF2-40B4-BE49-F238E27FC236}">
                <a16:creationId xmlns:a16="http://schemas.microsoft.com/office/drawing/2014/main" id="{31A59D70-2658-1C50-8ED3-1A9D4266B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H="1">
            <a:off x="961821" y="2361946"/>
            <a:ext cx="303351" cy="37787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B71CEE0-3539-4871-8294-5B8AE95941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0525" y="4368800"/>
            <a:ext cx="5211475" cy="2078386"/>
          </a:xfrm>
          <a:prstGeom prst="rect">
            <a:avLst/>
          </a:prstGeom>
        </p:spPr>
      </p:pic>
    </p:spTree>
    <p:extLst>
      <p:ext uri="{BB962C8B-B14F-4D97-AF65-F5344CB8AC3E}">
        <p14:creationId xmlns:p14="http://schemas.microsoft.com/office/powerpoint/2010/main" val="194588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Calculate the Total Revenue generated from 🍕 Pizza Sales:</a:t>
            </a:r>
            <a:br>
              <a:rPr lang="en-US" sz="2400" dirty="0"/>
            </a:br>
            <a:r>
              <a:rPr lang="en-US" sz="2400" dirty="0">
                <a:latin typeface="Sitka Display Semibold" pitchFamily="2" charset="0"/>
              </a:rPr>
              <a:t>Determining the total revenue will reveal the financial success of the pizza sales and help gauge the overall business performance.</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2" name="Graphic 11" descr="Arrow: Straight with solid fill">
            <a:extLst>
              <a:ext uri="{FF2B5EF4-FFF2-40B4-BE49-F238E27FC236}">
                <a16:creationId xmlns:a16="http://schemas.microsoft.com/office/drawing/2014/main" id="{31A59D70-2658-1C50-8ED3-1A9D4266B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961821" y="2361946"/>
            <a:ext cx="303351" cy="377875"/>
          </a:xfrm>
          <a:prstGeom prst="rect">
            <a:avLst/>
          </a:prstGeom>
        </p:spPr>
      </p:pic>
      <p:pic>
        <p:nvPicPr>
          <p:cNvPr id="13" name="Picture 12" descr="A pizza being poured onto a pizza&#10;&#10;Description automatically generated">
            <a:extLst>
              <a:ext uri="{FF2B5EF4-FFF2-40B4-BE49-F238E27FC236}">
                <a16:creationId xmlns:a16="http://schemas.microsoft.com/office/drawing/2014/main" id="{B3F61959-73DB-0BCF-C5FC-0C632A8E5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57671"/>
          </a:xfrm>
          <a:prstGeom prst="rect">
            <a:avLst/>
          </a:prstGeom>
        </p:spPr>
      </p:pic>
      <p:pic>
        <p:nvPicPr>
          <p:cNvPr id="4" name="Picture 3" descr="A close-up of a computer code&#10;&#10;Description automatically generated">
            <a:extLst>
              <a:ext uri="{FF2B5EF4-FFF2-40B4-BE49-F238E27FC236}">
                <a16:creationId xmlns:a16="http://schemas.microsoft.com/office/drawing/2014/main" id="{0D8298FC-3603-D41E-54F7-68AA16DAF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78188"/>
            <a:ext cx="7487714" cy="2617892"/>
          </a:xfrm>
          <a:prstGeom prst="rect">
            <a:avLst/>
          </a:prstGeom>
        </p:spPr>
      </p:pic>
      <p:pic>
        <p:nvPicPr>
          <p:cNvPr id="8" name="Picture 7">
            <a:extLst>
              <a:ext uri="{FF2B5EF4-FFF2-40B4-BE49-F238E27FC236}">
                <a16:creationId xmlns:a16="http://schemas.microsoft.com/office/drawing/2014/main" id="{0E44AF90-242C-DEDC-ACBA-807258731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4319" y="3688080"/>
            <a:ext cx="4297680" cy="2103119"/>
          </a:xfrm>
          <a:prstGeom prst="rect">
            <a:avLst/>
          </a:prstGeom>
        </p:spPr>
      </p:pic>
      <p:pic>
        <p:nvPicPr>
          <p:cNvPr id="9" name="Graphic 8" descr="Arrow: Straight with solid fill">
            <a:extLst>
              <a:ext uri="{FF2B5EF4-FFF2-40B4-BE49-F238E27FC236}">
                <a16:creationId xmlns:a16="http://schemas.microsoft.com/office/drawing/2014/main" id="{02AED0D5-AC55-EAB5-7606-DC451BF79E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742403" y="1561246"/>
            <a:ext cx="303351" cy="377875"/>
          </a:xfrm>
          <a:prstGeom prst="rect">
            <a:avLst/>
          </a:prstGeom>
        </p:spPr>
      </p:pic>
    </p:spTree>
    <p:extLst>
      <p:ext uri="{BB962C8B-B14F-4D97-AF65-F5344CB8AC3E}">
        <p14:creationId xmlns:p14="http://schemas.microsoft.com/office/powerpoint/2010/main" val="1023955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Calculate the highest-priced pizza🍕:</a:t>
            </a:r>
            <a:br>
              <a:rPr lang="en-US" sz="2400" dirty="0"/>
            </a:br>
            <a:r>
              <a:rPr lang="en-US" sz="2400" dirty="0"/>
              <a:t>Knowing the highest-priced pizza helps in analyzing the pricing strategy and its impact on sales.</a:t>
            </a:r>
            <a:endParaRPr lang="en-US" sz="2400" dirty="0">
              <a:latin typeface="Sitka Display Semibold" pitchFamily="2" charset="0"/>
            </a:endParaRP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2" name="Graphic 11" descr="Arrow: Straight with solid fill">
            <a:extLst>
              <a:ext uri="{FF2B5EF4-FFF2-40B4-BE49-F238E27FC236}">
                <a16:creationId xmlns:a16="http://schemas.microsoft.com/office/drawing/2014/main" id="{31A59D70-2658-1C50-8ED3-1A9D4266B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961821" y="2361946"/>
            <a:ext cx="303351" cy="377875"/>
          </a:xfrm>
          <a:prstGeom prst="rect">
            <a:avLst/>
          </a:prstGeom>
        </p:spPr>
      </p:pic>
      <p:pic>
        <p:nvPicPr>
          <p:cNvPr id="9" name="Graphic 8" descr="Arrow: Straight with solid fill">
            <a:extLst>
              <a:ext uri="{FF2B5EF4-FFF2-40B4-BE49-F238E27FC236}">
                <a16:creationId xmlns:a16="http://schemas.microsoft.com/office/drawing/2014/main" id="{02AED0D5-AC55-EAB5-7606-DC451BF79E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742403" y="1561246"/>
            <a:ext cx="303351" cy="377875"/>
          </a:xfrm>
          <a:prstGeom prst="rect">
            <a:avLst/>
          </a:prstGeom>
        </p:spPr>
      </p:pic>
      <p:pic>
        <p:nvPicPr>
          <p:cNvPr id="6" name="Picture 5" descr="Food on a black surface&#10;&#10;Description automatically generated">
            <a:extLst>
              <a:ext uri="{FF2B5EF4-FFF2-40B4-BE49-F238E27FC236}">
                <a16:creationId xmlns:a16="http://schemas.microsoft.com/office/drawing/2014/main" id="{CD7C1919-1AEE-ECA3-FDD5-EB14B37E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6022"/>
            <a:ext cx="12192000" cy="5681978"/>
          </a:xfrm>
          <a:prstGeom prst="rect">
            <a:avLst/>
          </a:prstGeom>
        </p:spPr>
      </p:pic>
      <p:pic>
        <p:nvPicPr>
          <p:cNvPr id="11" name="Picture 10" descr="A computer code with black text&#10;&#10;Description automatically generated with medium confidence">
            <a:extLst>
              <a:ext uri="{FF2B5EF4-FFF2-40B4-BE49-F238E27FC236}">
                <a16:creationId xmlns:a16="http://schemas.microsoft.com/office/drawing/2014/main" id="{D0943151-7EE2-5E0F-54B7-F05CFAA7F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120" y="2090422"/>
            <a:ext cx="7548880" cy="1867161"/>
          </a:xfrm>
          <a:prstGeom prst="rect">
            <a:avLst/>
          </a:prstGeom>
        </p:spPr>
      </p:pic>
      <p:pic>
        <p:nvPicPr>
          <p:cNvPr id="14" name="Picture 13">
            <a:extLst>
              <a:ext uri="{FF2B5EF4-FFF2-40B4-BE49-F238E27FC236}">
                <a16:creationId xmlns:a16="http://schemas.microsoft.com/office/drawing/2014/main" id="{DB40F4C9-D9FE-54B7-ABAE-A5AD4E01D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1514" y="5190620"/>
            <a:ext cx="4790486" cy="982715"/>
          </a:xfrm>
          <a:prstGeom prst="rect">
            <a:avLst/>
          </a:prstGeom>
        </p:spPr>
      </p:pic>
      <p:pic>
        <p:nvPicPr>
          <p:cNvPr id="15" name="Graphic 14" descr="Arrow: Straight with solid fill">
            <a:extLst>
              <a:ext uri="{FF2B5EF4-FFF2-40B4-BE49-F238E27FC236}">
                <a16:creationId xmlns:a16="http://schemas.microsoft.com/office/drawing/2014/main" id="{9CEB800C-6892-0CD3-BD3A-EF2AEA9AA9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5253440" y="2058593"/>
            <a:ext cx="303353" cy="377875"/>
          </a:xfrm>
          <a:prstGeom prst="rect">
            <a:avLst/>
          </a:prstGeom>
        </p:spPr>
      </p:pic>
    </p:spTree>
    <p:extLst>
      <p:ext uri="{BB962C8B-B14F-4D97-AF65-F5344CB8AC3E}">
        <p14:creationId xmlns:p14="http://schemas.microsoft.com/office/powerpoint/2010/main" val="226307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Identify the most common 🍕 pizza size ordered:</a:t>
            </a:r>
            <a:br>
              <a:rPr lang="en-US" sz="2400" dirty="0"/>
            </a:br>
            <a:r>
              <a:rPr lang="en-US" sz="2400" dirty="0">
                <a:latin typeface="Sitka Display Semibold" pitchFamily="2" charset="0"/>
              </a:rPr>
              <a:t>By identifying the most popular pizza size, the business can adjust inventory and production to meet customer demand.</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3" name="Picture 12" descr="A pizza on a plate&#10;&#10;Description automatically generated">
            <a:extLst>
              <a:ext uri="{FF2B5EF4-FFF2-40B4-BE49-F238E27FC236}">
                <a16:creationId xmlns:a16="http://schemas.microsoft.com/office/drawing/2014/main" id="{B02B394E-1704-00DE-1B98-69452B1ED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49106"/>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E943C327-29D0-F9EA-96C2-BD33494BA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285576"/>
            <a:ext cx="5675493" cy="2143424"/>
          </a:xfrm>
          <a:prstGeom prst="rect">
            <a:avLst/>
          </a:prstGeom>
        </p:spPr>
      </p:pic>
      <p:pic>
        <p:nvPicPr>
          <p:cNvPr id="8" name="Picture 7">
            <a:extLst>
              <a:ext uri="{FF2B5EF4-FFF2-40B4-BE49-F238E27FC236}">
                <a16:creationId xmlns:a16="http://schemas.microsoft.com/office/drawing/2014/main" id="{9C402599-E354-FF63-B2D2-886A99FAB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5235" y="5222239"/>
            <a:ext cx="4726765" cy="1627195"/>
          </a:xfrm>
          <a:prstGeom prst="rect">
            <a:avLst/>
          </a:prstGeom>
        </p:spPr>
      </p:pic>
      <p:pic>
        <p:nvPicPr>
          <p:cNvPr id="17" name="Graphic 16" descr="Arrow: Straight with solid fill">
            <a:extLst>
              <a:ext uri="{FF2B5EF4-FFF2-40B4-BE49-F238E27FC236}">
                <a16:creationId xmlns:a16="http://schemas.microsoft.com/office/drawing/2014/main" id="{11076A4D-6377-8A08-7351-E65086079E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6686000" y="1266113"/>
            <a:ext cx="303353" cy="377875"/>
          </a:xfrm>
          <a:prstGeom prst="rect">
            <a:avLst/>
          </a:prstGeom>
        </p:spPr>
      </p:pic>
    </p:spTree>
    <p:extLst>
      <p:ext uri="{BB962C8B-B14F-4D97-AF65-F5344CB8AC3E}">
        <p14:creationId xmlns:p14="http://schemas.microsoft.com/office/powerpoint/2010/main" val="299753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List out the top 5 most ordered 🍕pizza types along with their quantities:</a:t>
            </a:r>
            <a:br>
              <a:rPr lang="en-US" sz="2400" dirty="0"/>
            </a:br>
            <a:r>
              <a:rPr lang="en-US" sz="2400" dirty="0">
                <a:latin typeface="Sitka Display Semibold" pitchFamily="2" charset="0"/>
              </a:rPr>
              <a:t>Highlighting the most popular pizza types provides insight into customer preferences, allowing for better menu optimization.</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17" name="Graphic 16" descr="Arrow: Straight with solid fill">
            <a:extLst>
              <a:ext uri="{FF2B5EF4-FFF2-40B4-BE49-F238E27FC236}">
                <a16:creationId xmlns:a16="http://schemas.microsoft.com/office/drawing/2014/main" id="{11076A4D-6377-8A08-7351-E65086079E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3072985" y="1862763"/>
            <a:ext cx="303353" cy="377875"/>
          </a:xfrm>
          <a:prstGeom prst="rect">
            <a:avLst/>
          </a:prstGeom>
        </p:spPr>
      </p:pic>
      <p:pic>
        <p:nvPicPr>
          <p:cNvPr id="11" name="Picture 10" descr="A seamless pattern of pizzas&#10;&#10;Description automatically generated">
            <a:extLst>
              <a:ext uri="{FF2B5EF4-FFF2-40B4-BE49-F238E27FC236}">
                <a16:creationId xmlns:a16="http://schemas.microsoft.com/office/drawing/2014/main" id="{3E5F6A66-87E6-5D01-CEEE-B4C7163C5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57671"/>
          </a:xfrm>
          <a:prstGeom prst="rect">
            <a:avLst/>
          </a:prstGeom>
        </p:spPr>
      </p:pic>
      <p:pic>
        <p:nvPicPr>
          <p:cNvPr id="5" name="Picture 4" descr="A computer code with text&#10;&#10;Description automatically generated">
            <a:extLst>
              <a:ext uri="{FF2B5EF4-FFF2-40B4-BE49-F238E27FC236}">
                <a16:creationId xmlns:a16="http://schemas.microsoft.com/office/drawing/2014/main" id="{9D7F8A82-882D-4BEB-6B10-45E576138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1" y="1402080"/>
            <a:ext cx="7262749" cy="2627084"/>
          </a:xfrm>
          <a:prstGeom prst="rect">
            <a:avLst/>
          </a:prstGeom>
        </p:spPr>
      </p:pic>
      <p:pic>
        <p:nvPicPr>
          <p:cNvPr id="9" name="Picture 8" descr="A screenshot of a menu&#10;&#10;Description automatically generated">
            <a:extLst>
              <a:ext uri="{FF2B5EF4-FFF2-40B4-BE49-F238E27FC236}">
                <a16:creationId xmlns:a16="http://schemas.microsoft.com/office/drawing/2014/main" id="{F53BF0C4-F40A-5798-1BE4-ECF3CBF59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074" y="4592916"/>
            <a:ext cx="7441526" cy="1986930"/>
          </a:xfrm>
          <a:prstGeom prst="rect">
            <a:avLst/>
          </a:prstGeom>
        </p:spPr>
      </p:pic>
      <p:pic>
        <p:nvPicPr>
          <p:cNvPr id="14" name="Graphic 13" descr="Arrow: Straight with solid fill">
            <a:extLst>
              <a:ext uri="{FF2B5EF4-FFF2-40B4-BE49-F238E27FC236}">
                <a16:creationId xmlns:a16="http://schemas.microsoft.com/office/drawing/2014/main" id="{CC9883AC-C4F4-867D-3FC4-8FD5ABB421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1290316" y="1335062"/>
            <a:ext cx="243840" cy="377875"/>
          </a:xfrm>
          <a:prstGeom prst="rect">
            <a:avLst/>
          </a:prstGeom>
        </p:spPr>
      </p:pic>
    </p:spTree>
    <p:extLst>
      <p:ext uri="{BB962C8B-B14F-4D97-AF65-F5344CB8AC3E}">
        <p14:creationId xmlns:p14="http://schemas.microsoft.com/office/powerpoint/2010/main" val="1657394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Find the total quantity of each pizza category ordered:</a:t>
            </a:r>
            <a:br>
              <a:rPr lang="en-US" sz="2400" dirty="0"/>
            </a:br>
            <a:r>
              <a:rPr lang="en-US" sz="2400" dirty="0">
                <a:latin typeface="Sitka Display Semibold" pitchFamily="2" charset="0"/>
              </a:rPr>
              <a:t>Combining different data tables enables a deeper understanding of how different pizza categories are performing in terms of orders.</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220" name="Picture 219" descr="A menu with food on a black background&#10;&#10;Description automatically generated">
            <a:extLst>
              <a:ext uri="{FF2B5EF4-FFF2-40B4-BE49-F238E27FC236}">
                <a16:creationId xmlns:a16="http://schemas.microsoft.com/office/drawing/2014/main" id="{395B0C18-A144-4CF5-2FA2-3A5E7ED5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3631"/>
            <a:ext cx="12191999" cy="5674369"/>
          </a:xfrm>
          <a:prstGeom prst="rect">
            <a:avLst/>
          </a:prstGeom>
        </p:spPr>
      </p:pic>
      <p:pic>
        <p:nvPicPr>
          <p:cNvPr id="216" name="Picture 215" descr="A computer screen shot of a program&#10;&#10;Description automatically generated">
            <a:extLst>
              <a:ext uri="{FF2B5EF4-FFF2-40B4-BE49-F238E27FC236}">
                <a16:creationId xmlns:a16="http://schemas.microsoft.com/office/drawing/2014/main" id="{F500495A-4E89-4151-B7F8-910F5CD95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2444" y="1391921"/>
            <a:ext cx="9325796" cy="3281680"/>
          </a:xfrm>
          <a:prstGeom prst="rect">
            <a:avLst/>
          </a:prstGeom>
        </p:spPr>
      </p:pic>
      <p:pic>
        <p:nvPicPr>
          <p:cNvPr id="218" name="Picture 217" descr="A screenshot of a number&#10;&#10;Description automatically generated">
            <a:extLst>
              <a:ext uri="{FF2B5EF4-FFF2-40B4-BE49-F238E27FC236}">
                <a16:creationId xmlns:a16="http://schemas.microsoft.com/office/drawing/2014/main" id="{F02DA448-1406-58FC-D5F7-D4C308456A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3339" y="5027628"/>
            <a:ext cx="4768660" cy="1830372"/>
          </a:xfrm>
          <a:prstGeom prst="rect">
            <a:avLst/>
          </a:prstGeom>
        </p:spPr>
      </p:pic>
      <p:pic>
        <p:nvPicPr>
          <p:cNvPr id="221" name="Graphic 220" descr="Arrow: Straight with solid fill">
            <a:extLst>
              <a:ext uri="{FF2B5EF4-FFF2-40B4-BE49-F238E27FC236}">
                <a16:creationId xmlns:a16="http://schemas.microsoft.com/office/drawing/2014/main" id="{C24A7C7A-FF02-5439-49C7-19535E51C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2885437" y="1324904"/>
            <a:ext cx="243840" cy="377875"/>
          </a:xfrm>
          <a:prstGeom prst="rect">
            <a:avLst/>
          </a:prstGeom>
        </p:spPr>
      </p:pic>
    </p:spTree>
    <p:extLst>
      <p:ext uri="{BB962C8B-B14F-4D97-AF65-F5344CB8AC3E}">
        <p14:creationId xmlns:p14="http://schemas.microsoft.com/office/powerpoint/2010/main" val="385777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16601C-3E4F-F7A6-3D34-12EEB8A83F43}"/>
              </a:ext>
            </a:extLst>
          </p:cNvPr>
          <p:cNvSpPr txBox="1"/>
          <p:nvPr/>
        </p:nvSpPr>
        <p:spPr>
          <a:xfrm>
            <a:off x="0" y="0"/>
            <a:ext cx="12192000" cy="1200329"/>
          </a:xfrm>
          <a:prstGeom prst="rect">
            <a:avLst/>
          </a:prstGeom>
          <a:noFill/>
        </p:spPr>
        <p:txBody>
          <a:bodyPr wrap="square">
            <a:spAutoFit/>
          </a:bodyPr>
          <a:lstStyle/>
          <a:p>
            <a:r>
              <a:rPr lang="en-US" sz="2400" b="1" dirty="0"/>
              <a:t>        Calculate the distribution of orders by hour of the day:</a:t>
            </a:r>
            <a:br>
              <a:rPr lang="en-US" sz="2400" dirty="0"/>
            </a:br>
            <a:r>
              <a:rPr lang="en-US" sz="2400" dirty="0">
                <a:latin typeface="Sitka Display Semibold" pitchFamily="2" charset="0"/>
              </a:rPr>
              <a:t>Analyzing order distribution by time helps in identifying peak business hours and optimizing staffing and supply chain logistics.</a:t>
            </a:r>
          </a:p>
        </p:txBody>
      </p:sp>
      <p:pic>
        <p:nvPicPr>
          <p:cNvPr id="7" name="Graphic 6" descr="Arrow: Straight with solid fill">
            <a:extLst>
              <a:ext uri="{FF2B5EF4-FFF2-40B4-BE49-F238E27FC236}">
                <a16:creationId xmlns:a16="http://schemas.microsoft.com/office/drawing/2014/main" id="{B9258762-DAED-BBDB-97B8-80CFBE40B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77875" cy="377875"/>
          </a:xfrm>
          <a:prstGeom prst="rect">
            <a:avLst/>
          </a:prstGeom>
        </p:spPr>
      </p:pic>
      <p:pic>
        <p:nvPicPr>
          <p:cNvPr id="9" name="Picture 8" descr="A pizza with vegetables on a wood plate&#10;&#10;Description automatically generated">
            <a:extLst>
              <a:ext uri="{FF2B5EF4-FFF2-40B4-BE49-F238E27FC236}">
                <a16:creationId xmlns:a16="http://schemas.microsoft.com/office/drawing/2014/main" id="{54A63329-F57C-721A-A224-710342078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329"/>
            <a:ext cx="12192000" cy="5661127"/>
          </a:xfrm>
          <a:prstGeom prst="rect">
            <a:avLst/>
          </a:prstGeom>
        </p:spPr>
      </p:pic>
      <p:pic>
        <p:nvPicPr>
          <p:cNvPr id="4" name="Picture 3">
            <a:extLst>
              <a:ext uri="{FF2B5EF4-FFF2-40B4-BE49-F238E27FC236}">
                <a16:creationId xmlns:a16="http://schemas.microsoft.com/office/drawing/2014/main" id="{F3A68700-9881-12F2-7DFD-432EE5E99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937" y="1695705"/>
            <a:ext cx="10307488" cy="8859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C022CFB-0533-562D-1913-21AB045DE3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0129" y="3077030"/>
            <a:ext cx="2117871" cy="3780970"/>
          </a:xfrm>
          <a:prstGeom prst="rect">
            <a:avLst/>
          </a:prstGeom>
        </p:spPr>
      </p:pic>
      <p:pic>
        <p:nvPicPr>
          <p:cNvPr id="10" name="Graphic 9" descr="Arrow: Straight with solid fill">
            <a:extLst>
              <a:ext uri="{FF2B5EF4-FFF2-40B4-BE49-F238E27FC236}">
                <a16:creationId xmlns:a16="http://schemas.microsoft.com/office/drawing/2014/main" id="{0B4B5B9C-35EB-BDBD-FCEC-42693B3C43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924557" y="1665261"/>
            <a:ext cx="243840" cy="377875"/>
          </a:xfrm>
          <a:prstGeom prst="rect">
            <a:avLst/>
          </a:prstGeom>
        </p:spPr>
      </p:pic>
    </p:spTree>
    <p:extLst>
      <p:ext uri="{BB962C8B-B14F-4D97-AF65-F5344CB8AC3E}">
        <p14:creationId xmlns:p14="http://schemas.microsoft.com/office/powerpoint/2010/main" val="4208575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TotalTime>
  <Words>566</Words>
  <Application>Microsoft Office PowerPoint</Application>
  <PresentationFormat>Widescreen</PresentationFormat>
  <Paragraphs>19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Arial Black</vt:lpstr>
      <vt:lpstr>Sitka Display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Dhanunjay Revalla</dc:creator>
  <cp:lastModifiedBy>Dhanunjay Revalla</cp:lastModifiedBy>
  <cp:revision>3</cp:revision>
  <dcterms:created xsi:type="dcterms:W3CDTF">2024-09-10T11:21:21Z</dcterms:created>
  <dcterms:modified xsi:type="dcterms:W3CDTF">2024-09-10T17:08:36Z</dcterms:modified>
</cp:coreProperties>
</file>